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40"/>
  </p:notesMasterIdLst>
  <p:sldIdLst>
    <p:sldId id="319" r:id="rId3"/>
    <p:sldId id="320" r:id="rId4"/>
    <p:sldId id="321" r:id="rId5"/>
    <p:sldId id="322" r:id="rId6"/>
    <p:sldId id="272" r:id="rId7"/>
    <p:sldId id="259" r:id="rId8"/>
    <p:sldId id="285" r:id="rId9"/>
    <p:sldId id="286" r:id="rId10"/>
    <p:sldId id="287" r:id="rId11"/>
    <p:sldId id="288" r:id="rId12"/>
    <p:sldId id="289" r:id="rId13"/>
    <p:sldId id="290" r:id="rId14"/>
    <p:sldId id="294" r:id="rId15"/>
    <p:sldId id="295" r:id="rId16"/>
    <p:sldId id="296" r:id="rId17"/>
    <p:sldId id="298" r:id="rId18"/>
    <p:sldId id="297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16" r:id="rId27"/>
    <p:sldId id="317" r:id="rId28"/>
    <p:sldId id="318" r:id="rId29"/>
    <p:sldId id="314" r:id="rId30"/>
    <p:sldId id="313" r:id="rId31"/>
    <p:sldId id="315" r:id="rId32"/>
    <p:sldId id="306" r:id="rId33"/>
    <p:sldId id="307" r:id="rId34"/>
    <p:sldId id="308" r:id="rId35"/>
    <p:sldId id="309" r:id="rId36"/>
    <p:sldId id="310" r:id="rId37"/>
    <p:sldId id="311" r:id="rId38"/>
    <p:sldId id="312" r:id="rId3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7356" autoAdjust="0"/>
  </p:normalViewPr>
  <p:slideViewPr>
    <p:cSldViewPr>
      <p:cViewPr varScale="1">
        <p:scale>
          <a:sx n="69" d="100"/>
          <a:sy n="69" d="100"/>
        </p:scale>
        <p:origin x="69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F60546-A4F9-4B17-AB02-46473AD8F6EB}" type="doc">
      <dgm:prSet loTypeId="urn:microsoft.com/office/officeart/2005/8/layout/hierarchy3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ru-RU"/>
        </a:p>
      </dgm:t>
    </dgm:pt>
    <dgm:pt modelId="{94E14809-B5F5-4785-87D1-EC83BED463D2}">
      <dgm:prSet phldrT="[Текст]"/>
      <dgm:spPr/>
      <dgm:t>
        <a:bodyPr/>
        <a:lstStyle/>
        <a:p>
          <a:r>
            <a:rPr lang="ru-RU" dirty="0" smtClean="0"/>
            <a:t>Литература</a:t>
          </a:r>
          <a:endParaRPr lang="ru-RU" dirty="0"/>
        </a:p>
      </dgm:t>
    </dgm:pt>
    <dgm:pt modelId="{A7E4E668-910B-4848-8732-72709CDDE64F}" type="parTrans" cxnId="{47B183FF-87ED-4709-832D-FBCB769CEC9F}">
      <dgm:prSet/>
      <dgm:spPr/>
      <dgm:t>
        <a:bodyPr/>
        <a:lstStyle/>
        <a:p>
          <a:endParaRPr lang="ru-RU"/>
        </a:p>
      </dgm:t>
    </dgm:pt>
    <dgm:pt modelId="{81A36D94-BE4B-410B-A6E4-B95B6665908F}" type="sibTrans" cxnId="{47B183FF-87ED-4709-832D-FBCB769CEC9F}">
      <dgm:prSet/>
      <dgm:spPr/>
      <dgm:t>
        <a:bodyPr/>
        <a:lstStyle/>
        <a:p>
          <a:endParaRPr lang="ru-RU"/>
        </a:p>
      </dgm:t>
    </dgm:pt>
    <dgm:pt modelId="{1E104F52-0ECB-4178-BB32-E9625E871C8D}">
      <dgm:prSet phldrT="[Текст]"/>
      <dgm:spPr/>
      <dgm:t>
        <a:bodyPr/>
        <a:lstStyle/>
        <a:p>
          <a:r>
            <a:rPr lang="ru-RU" dirty="0" smtClean="0">
              <a:latin typeface="Times New Roman" pitchFamily="18" charset="0"/>
              <a:cs typeface="Times New Roman" pitchFamily="18" charset="0"/>
            </a:rPr>
            <a:t>Учебник сержанта мотострелковых подразделений, 1989г.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E972A495-05B3-43C9-9B67-B756B0F0FAE5}" type="parTrans" cxnId="{97351F11-AA18-4B9B-9C46-B527F38CDEA5}">
      <dgm:prSet/>
      <dgm:spPr/>
      <dgm:t>
        <a:bodyPr/>
        <a:lstStyle/>
        <a:p>
          <a:endParaRPr lang="ru-RU"/>
        </a:p>
      </dgm:t>
    </dgm:pt>
    <dgm:pt modelId="{1B354B21-DC3D-4717-8ABE-4823B3689A34}" type="sibTrans" cxnId="{97351F11-AA18-4B9B-9C46-B527F38CDEA5}">
      <dgm:prSet/>
      <dgm:spPr/>
      <dgm:t>
        <a:bodyPr/>
        <a:lstStyle/>
        <a:p>
          <a:endParaRPr lang="ru-RU"/>
        </a:p>
      </dgm:t>
    </dgm:pt>
    <dgm:pt modelId="{391B2AD5-5D33-42B3-A40F-91BE616E4F59}">
      <dgm:prSet phldrT="[Текст]"/>
      <dgm:spPr/>
      <dgm:t>
        <a:bodyPr/>
        <a:lstStyle/>
        <a:p>
          <a:r>
            <a:rPr lang="ru-RU" dirty="0" smtClean="0">
              <a:latin typeface="Times New Roman" pitchFamily="18" charset="0"/>
              <a:cs typeface="Times New Roman" pitchFamily="18" charset="0"/>
            </a:rPr>
            <a:t>Пособие для санинструкторов общевойсковых подразделений, 1991г.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055801B2-5738-4797-A2B5-733D4B27D44F}" type="parTrans" cxnId="{93043F82-699F-40CD-BA45-A03AE914457A}">
      <dgm:prSet/>
      <dgm:spPr/>
      <dgm:t>
        <a:bodyPr/>
        <a:lstStyle/>
        <a:p>
          <a:endParaRPr lang="ru-RU"/>
        </a:p>
      </dgm:t>
    </dgm:pt>
    <dgm:pt modelId="{9721CCAF-08D0-46D8-AAE2-1D27A8146620}" type="sibTrans" cxnId="{93043F82-699F-40CD-BA45-A03AE914457A}">
      <dgm:prSet/>
      <dgm:spPr/>
      <dgm:t>
        <a:bodyPr/>
        <a:lstStyle/>
        <a:p>
          <a:endParaRPr lang="ru-RU"/>
        </a:p>
      </dgm:t>
    </dgm:pt>
    <dgm:pt modelId="{A54E4901-063B-417C-8AF9-400EBBDDB456}" type="pres">
      <dgm:prSet presAssocID="{78F60546-A4F9-4B17-AB02-46473AD8F6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D59AA1F-5101-4937-BBB0-3F0B2F3F428D}" type="pres">
      <dgm:prSet presAssocID="{94E14809-B5F5-4785-87D1-EC83BED463D2}" presName="root" presStyleCnt="0"/>
      <dgm:spPr/>
    </dgm:pt>
    <dgm:pt modelId="{4965BB7F-C0F4-4668-82B8-84E18317B3CD}" type="pres">
      <dgm:prSet presAssocID="{94E14809-B5F5-4785-87D1-EC83BED463D2}" presName="rootComposite" presStyleCnt="0"/>
      <dgm:spPr/>
    </dgm:pt>
    <dgm:pt modelId="{F502975F-630E-41CC-B7D1-B69B24EF1A1F}" type="pres">
      <dgm:prSet presAssocID="{94E14809-B5F5-4785-87D1-EC83BED463D2}" presName="rootText" presStyleLbl="node1" presStyleIdx="0" presStyleCnt="1" custScaleX="227694"/>
      <dgm:spPr/>
      <dgm:t>
        <a:bodyPr/>
        <a:lstStyle/>
        <a:p>
          <a:endParaRPr lang="ru-RU"/>
        </a:p>
      </dgm:t>
    </dgm:pt>
    <dgm:pt modelId="{00793D92-B389-4468-B4DF-E7F37DFA886F}" type="pres">
      <dgm:prSet presAssocID="{94E14809-B5F5-4785-87D1-EC83BED463D2}" presName="rootConnector" presStyleLbl="node1" presStyleIdx="0" presStyleCnt="1"/>
      <dgm:spPr/>
      <dgm:t>
        <a:bodyPr/>
        <a:lstStyle/>
        <a:p>
          <a:endParaRPr lang="ru-RU"/>
        </a:p>
      </dgm:t>
    </dgm:pt>
    <dgm:pt modelId="{E9BC3456-CC01-44CE-99EE-915593503550}" type="pres">
      <dgm:prSet presAssocID="{94E14809-B5F5-4785-87D1-EC83BED463D2}" presName="childShape" presStyleCnt="0"/>
      <dgm:spPr/>
    </dgm:pt>
    <dgm:pt modelId="{01B065CB-3E38-4152-8E69-727698227782}" type="pres">
      <dgm:prSet presAssocID="{E972A495-05B3-43C9-9B67-B756B0F0FAE5}" presName="Name13" presStyleLbl="parChTrans1D2" presStyleIdx="0" presStyleCnt="2"/>
      <dgm:spPr/>
      <dgm:t>
        <a:bodyPr/>
        <a:lstStyle/>
        <a:p>
          <a:endParaRPr lang="ru-RU"/>
        </a:p>
      </dgm:t>
    </dgm:pt>
    <dgm:pt modelId="{B3D79F81-10B4-497C-92C9-DDC5F7FE1D63}" type="pres">
      <dgm:prSet presAssocID="{1E104F52-0ECB-4178-BB32-E9625E871C8D}" presName="childText" presStyleLbl="bgAcc1" presStyleIdx="0" presStyleCnt="2" custScaleX="27077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9F4036-42FE-46F5-98FD-732FD7AF5494}" type="pres">
      <dgm:prSet presAssocID="{055801B2-5738-4797-A2B5-733D4B27D44F}" presName="Name13" presStyleLbl="parChTrans1D2" presStyleIdx="1" presStyleCnt="2"/>
      <dgm:spPr/>
      <dgm:t>
        <a:bodyPr/>
        <a:lstStyle/>
        <a:p>
          <a:endParaRPr lang="ru-RU"/>
        </a:p>
      </dgm:t>
    </dgm:pt>
    <dgm:pt modelId="{018BFE4C-1018-4F86-86CB-8FCD0AF31E8B}" type="pres">
      <dgm:prSet presAssocID="{391B2AD5-5D33-42B3-A40F-91BE616E4F59}" presName="childText" presStyleLbl="bgAcc1" presStyleIdx="1" presStyleCnt="2" custScaleX="3282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79E39B8-FB58-4E5C-8719-EE442DC3602A}" type="presOf" srcId="{94E14809-B5F5-4785-87D1-EC83BED463D2}" destId="{F502975F-630E-41CC-B7D1-B69B24EF1A1F}" srcOrd="0" destOrd="0" presId="urn:microsoft.com/office/officeart/2005/8/layout/hierarchy3"/>
    <dgm:cxn modelId="{97351F11-AA18-4B9B-9C46-B527F38CDEA5}" srcId="{94E14809-B5F5-4785-87D1-EC83BED463D2}" destId="{1E104F52-0ECB-4178-BB32-E9625E871C8D}" srcOrd="0" destOrd="0" parTransId="{E972A495-05B3-43C9-9B67-B756B0F0FAE5}" sibTransId="{1B354B21-DC3D-4717-8ABE-4823B3689A34}"/>
    <dgm:cxn modelId="{A135F1CA-B760-461F-812D-882DE465BB44}" type="presOf" srcId="{1E104F52-0ECB-4178-BB32-E9625E871C8D}" destId="{B3D79F81-10B4-497C-92C9-DDC5F7FE1D63}" srcOrd="0" destOrd="0" presId="urn:microsoft.com/office/officeart/2005/8/layout/hierarchy3"/>
    <dgm:cxn modelId="{F208E46F-1929-4A8F-9BBF-17E9AA7B3673}" type="presOf" srcId="{391B2AD5-5D33-42B3-A40F-91BE616E4F59}" destId="{018BFE4C-1018-4F86-86CB-8FCD0AF31E8B}" srcOrd="0" destOrd="0" presId="urn:microsoft.com/office/officeart/2005/8/layout/hierarchy3"/>
    <dgm:cxn modelId="{AFCFD6B1-A105-4CD7-A6FE-9ADB20459328}" type="presOf" srcId="{78F60546-A4F9-4B17-AB02-46473AD8F6EB}" destId="{A54E4901-063B-417C-8AF9-400EBBDDB456}" srcOrd="0" destOrd="0" presId="urn:microsoft.com/office/officeart/2005/8/layout/hierarchy3"/>
    <dgm:cxn modelId="{93043F82-699F-40CD-BA45-A03AE914457A}" srcId="{94E14809-B5F5-4785-87D1-EC83BED463D2}" destId="{391B2AD5-5D33-42B3-A40F-91BE616E4F59}" srcOrd="1" destOrd="0" parTransId="{055801B2-5738-4797-A2B5-733D4B27D44F}" sibTransId="{9721CCAF-08D0-46D8-AAE2-1D27A8146620}"/>
    <dgm:cxn modelId="{368EF38B-B603-4105-8DB1-FD99627600BE}" type="presOf" srcId="{055801B2-5738-4797-A2B5-733D4B27D44F}" destId="{E99F4036-42FE-46F5-98FD-732FD7AF5494}" srcOrd="0" destOrd="0" presId="urn:microsoft.com/office/officeart/2005/8/layout/hierarchy3"/>
    <dgm:cxn modelId="{FF2BB984-FE19-43F7-8629-36FBFBA6224C}" type="presOf" srcId="{94E14809-B5F5-4785-87D1-EC83BED463D2}" destId="{00793D92-B389-4468-B4DF-E7F37DFA886F}" srcOrd="1" destOrd="0" presId="urn:microsoft.com/office/officeart/2005/8/layout/hierarchy3"/>
    <dgm:cxn modelId="{47B183FF-87ED-4709-832D-FBCB769CEC9F}" srcId="{78F60546-A4F9-4B17-AB02-46473AD8F6EB}" destId="{94E14809-B5F5-4785-87D1-EC83BED463D2}" srcOrd="0" destOrd="0" parTransId="{A7E4E668-910B-4848-8732-72709CDDE64F}" sibTransId="{81A36D94-BE4B-410B-A6E4-B95B6665908F}"/>
    <dgm:cxn modelId="{10F8EA46-2AB3-4ADC-9EA5-9763B5A7153D}" type="presOf" srcId="{E972A495-05B3-43C9-9B67-B756B0F0FAE5}" destId="{01B065CB-3E38-4152-8E69-727698227782}" srcOrd="0" destOrd="0" presId="urn:microsoft.com/office/officeart/2005/8/layout/hierarchy3"/>
    <dgm:cxn modelId="{6426D993-959E-4FD6-9D1B-B493C56F02C4}" type="presParOf" srcId="{A54E4901-063B-417C-8AF9-400EBBDDB456}" destId="{7D59AA1F-5101-4937-BBB0-3F0B2F3F428D}" srcOrd="0" destOrd="0" presId="urn:microsoft.com/office/officeart/2005/8/layout/hierarchy3"/>
    <dgm:cxn modelId="{F0B85778-3545-4BF5-9C8C-C566D69E96A5}" type="presParOf" srcId="{7D59AA1F-5101-4937-BBB0-3F0B2F3F428D}" destId="{4965BB7F-C0F4-4668-82B8-84E18317B3CD}" srcOrd="0" destOrd="0" presId="urn:microsoft.com/office/officeart/2005/8/layout/hierarchy3"/>
    <dgm:cxn modelId="{4E341064-BF35-49C6-B8CD-B241FD22FB61}" type="presParOf" srcId="{4965BB7F-C0F4-4668-82B8-84E18317B3CD}" destId="{F502975F-630E-41CC-B7D1-B69B24EF1A1F}" srcOrd="0" destOrd="0" presId="urn:microsoft.com/office/officeart/2005/8/layout/hierarchy3"/>
    <dgm:cxn modelId="{8BEE09DB-5140-42E7-8DF3-3CCBC5D06E9C}" type="presParOf" srcId="{4965BB7F-C0F4-4668-82B8-84E18317B3CD}" destId="{00793D92-B389-4468-B4DF-E7F37DFA886F}" srcOrd="1" destOrd="0" presId="urn:microsoft.com/office/officeart/2005/8/layout/hierarchy3"/>
    <dgm:cxn modelId="{77C53663-B14A-4E00-8202-BBC2AC19A9B2}" type="presParOf" srcId="{7D59AA1F-5101-4937-BBB0-3F0B2F3F428D}" destId="{E9BC3456-CC01-44CE-99EE-915593503550}" srcOrd="1" destOrd="0" presId="urn:microsoft.com/office/officeart/2005/8/layout/hierarchy3"/>
    <dgm:cxn modelId="{E0CE6713-56E3-46CF-BFB7-43A87789AC77}" type="presParOf" srcId="{E9BC3456-CC01-44CE-99EE-915593503550}" destId="{01B065CB-3E38-4152-8E69-727698227782}" srcOrd="0" destOrd="0" presId="urn:microsoft.com/office/officeart/2005/8/layout/hierarchy3"/>
    <dgm:cxn modelId="{82B1F196-CE71-4519-A32A-F575729CD34B}" type="presParOf" srcId="{E9BC3456-CC01-44CE-99EE-915593503550}" destId="{B3D79F81-10B4-497C-92C9-DDC5F7FE1D63}" srcOrd="1" destOrd="0" presId="urn:microsoft.com/office/officeart/2005/8/layout/hierarchy3"/>
    <dgm:cxn modelId="{A5E26C48-DE10-4115-A571-158615CFDFE5}" type="presParOf" srcId="{E9BC3456-CC01-44CE-99EE-915593503550}" destId="{E99F4036-42FE-46F5-98FD-732FD7AF5494}" srcOrd="2" destOrd="0" presId="urn:microsoft.com/office/officeart/2005/8/layout/hierarchy3"/>
    <dgm:cxn modelId="{186C7D0E-1160-4246-B9EA-1EF79D8218CC}" type="presParOf" srcId="{E9BC3456-CC01-44CE-99EE-915593503550}" destId="{018BFE4C-1018-4F86-86CB-8FCD0AF31E8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2975F-630E-41CC-B7D1-B69B24EF1A1F}">
      <dsp:nvSpPr>
        <dsp:cNvPr id="0" name=""/>
        <dsp:cNvSpPr/>
      </dsp:nvSpPr>
      <dsp:spPr>
        <a:xfrm>
          <a:off x="3270" y="302617"/>
          <a:ext cx="4500229" cy="988218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Литература</a:t>
          </a:r>
          <a:endParaRPr lang="ru-RU" sz="4500" kern="1200" dirty="0"/>
        </a:p>
      </dsp:txBody>
      <dsp:txXfrm>
        <a:off x="32214" y="331561"/>
        <a:ext cx="4442341" cy="930330"/>
      </dsp:txXfrm>
    </dsp:sp>
    <dsp:sp modelId="{01B065CB-3E38-4152-8E69-727698227782}">
      <dsp:nvSpPr>
        <dsp:cNvPr id="0" name=""/>
        <dsp:cNvSpPr/>
      </dsp:nvSpPr>
      <dsp:spPr>
        <a:xfrm>
          <a:off x="453293" y="1290835"/>
          <a:ext cx="450022" cy="741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1164"/>
              </a:lnTo>
              <a:lnTo>
                <a:pt x="450022" y="741164"/>
              </a:lnTo>
            </a:path>
          </a:pathLst>
        </a:custGeom>
        <a:noFill/>
        <a:ln w="55000" cap="flat" cmpd="thickThin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D79F81-10B4-497C-92C9-DDC5F7FE1D63}">
      <dsp:nvSpPr>
        <dsp:cNvPr id="0" name=""/>
        <dsp:cNvSpPr/>
      </dsp:nvSpPr>
      <dsp:spPr>
        <a:xfrm>
          <a:off x="903316" y="1537890"/>
          <a:ext cx="4281311" cy="9882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latin typeface="Times New Roman" pitchFamily="18" charset="0"/>
              <a:cs typeface="Times New Roman" pitchFamily="18" charset="0"/>
            </a:rPr>
            <a:t>Учебник сержанта мотострелковых подразделений, 1989г.</a:t>
          </a:r>
          <a:endParaRPr lang="ru-RU" sz="22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932260" y="1566834"/>
        <a:ext cx="4223423" cy="930330"/>
      </dsp:txXfrm>
    </dsp:sp>
    <dsp:sp modelId="{E99F4036-42FE-46F5-98FD-732FD7AF5494}">
      <dsp:nvSpPr>
        <dsp:cNvPr id="0" name=""/>
        <dsp:cNvSpPr/>
      </dsp:nvSpPr>
      <dsp:spPr>
        <a:xfrm>
          <a:off x="453293" y="1290835"/>
          <a:ext cx="450022" cy="1976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437"/>
              </a:lnTo>
              <a:lnTo>
                <a:pt x="450022" y="1976437"/>
              </a:lnTo>
            </a:path>
          </a:pathLst>
        </a:custGeom>
        <a:noFill/>
        <a:ln w="55000" cap="flat" cmpd="thickThin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BFE4C-1018-4F86-86CB-8FCD0AF31E8B}">
      <dsp:nvSpPr>
        <dsp:cNvPr id="0" name=""/>
        <dsp:cNvSpPr/>
      </dsp:nvSpPr>
      <dsp:spPr>
        <a:xfrm>
          <a:off x="903316" y="2773164"/>
          <a:ext cx="5189413" cy="9882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shade val="80000"/>
              <a:hueOff val="44846"/>
              <a:satOff val="727"/>
              <a:lumOff val="215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latin typeface="Times New Roman" pitchFamily="18" charset="0"/>
              <a:cs typeface="Times New Roman" pitchFamily="18" charset="0"/>
            </a:rPr>
            <a:t>Пособие для санинструкторов общевойсковых подразделений, 1991г.</a:t>
          </a:r>
          <a:endParaRPr lang="ru-RU" sz="22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932260" y="2802108"/>
        <a:ext cx="5131525" cy="930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28DB3-1157-4D4F-B5D6-07957F75943C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500F3-234A-47D5-BB5A-CF5ADF0E6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93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500F3-234A-47D5-BB5A-CF5ADF0E6A2D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pull dir="rd"/>
    <p:sndAc>
      <p:stSnd>
        <p:snd r:embed="rId1" name="click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pull dir="rd"/>
    <p:sndAc>
      <p:stSnd>
        <p:snd r:embed="rId1" name="click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pull dir="rd"/>
    <p:sndAc>
      <p:stSnd>
        <p:snd r:embed="rId1" name="click.wav"/>
      </p:stSnd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4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724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238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39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488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745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526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13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  <p:transition spd="med">
    <p:pull dir="rd"/>
    <p:sndAc>
      <p:stSnd>
        <p:snd r:embed="rId1" name="click.wav"/>
      </p:stSnd>
    </p:sndAc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101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219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49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rd"/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rd"/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 dir="rd"/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rd"/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pull dir="rd"/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 dir="rd"/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rd"/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11.11.2020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med">
    <p:pull dir="rd"/>
    <p:sndAc>
      <p:stSnd>
        <p:snd r:embed="rId13" name="click.wav"/>
      </p:stSnd>
    </p:sndAc>
  </p:transition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6941-2210-439F-BABF-35A7076172FD}" type="datetimeFigureOut">
              <a:rPr lang="ru-RU" smtClean="0"/>
              <a:t>11.11.2020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02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4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3336" y="1000621"/>
            <a:ext cx="8704384" cy="1241822"/>
          </a:xfrm>
        </p:spPr>
        <p:txBody>
          <a:bodyPr>
            <a:normAutofit/>
          </a:bodyPr>
          <a:lstStyle/>
          <a:p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39617" y="2108836"/>
            <a:ext cx="8704384" cy="239311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750"/>
              </a:spcBef>
            </a:pPr>
            <a:r>
              <a:rPr lang="ru-RU" sz="4050" b="1" dirty="0">
                <a:solidFill>
                  <a:srgbClr val="FF0000"/>
                </a:solidFill>
                <a:effectLst>
                  <a:glow rad="63500">
                    <a:srgbClr val="FFC000">
                      <a:satMod val="175000"/>
                      <a:alpha val="4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pPr defTabSz="685800">
              <a:spcBef>
                <a:spcPts val="750"/>
              </a:spcBef>
            </a:pPr>
            <a:endParaRPr lang="ru-RU" sz="4050" b="1" dirty="0">
              <a:solidFill>
                <a:srgbClr val="FF0000"/>
              </a:solidFill>
              <a:effectLst>
                <a:glow rad="63500">
                  <a:srgbClr val="FFC000">
                    <a:satMod val="175000"/>
                    <a:alpha val="4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>
              <a:spcBef>
                <a:spcPts val="750"/>
              </a:spcBef>
            </a:pPr>
            <a:r>
              <a:rPr lang="ru-RU" sz="4050" b="1" dirty="0">
                <a:solidFill>
                  <a:srgbClr val="FFFF00"/>
                </a:solidFill>
                <a:effectLst>
                  <a:glow rad="63500">
                    <a:srgbClr val="FFC000">
                      <a:satMod val="175000"/>
                      <a:alpha val="4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sz="4050" b="1" dirty="0">
              <a:solidFill>
                <a:srgbClr val="FFFF00"/>
              </a:solidFill>
              <a:effectLst>
                <a:glow rad="63500">
                  <a:srgbClr val="FFC000">
                    <a:satMod val="175000"/>
                    <a:alpha val="4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257551" y="5134524"/>
            <a:ext cx="2795954" cy="8662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750"/>
              </a:spcBef>
            </a:pPr>
            <a:r>
              <a:rPr lang="ru-RU" sz="1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1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Ростов-на-Дону </a:t>
            </a:r>
          </a:p>
          <a:p>
            <a:pPr defTabSz="685800">
              <a:spcBef>
                <a:spcPts val="750"/>
              </a:spcBef>
            </a:pPr>
            <a:r>
              <a:rPr lang="ru-RU" sz="18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 </a:t>
            </a:r>
            <a:r>
              <a:rPr lang="ru-RU" sz="1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sz="1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2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285728"/>
            <a:ext cx="38481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928926" y="1785926"/>
            <a:ext cx="2780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Наложение тугой повязки.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5992"/>
            <a:ext cx="914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При наложении жгута необходимо избегать следующих ошибок:</a:t>
            </a:r>
          </a:p>
          <a:p>
            <a:pPr algn="just"/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а) жгут, положен далеко от раны, что увеличивает объем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ишемизированных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тканей;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б) отсутствие тканевой прокладки под жгутом, что искусственно травмирует кожу за счет образовавшихся складок; 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в) слабое затягивание жгута;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г) слишком сильное затягивание жгута вызывающие значительные боли и последующий паралич от сдавливания нервов;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д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) отсутствие на видном месте сигналов о наличии жгута (записки на одежде с указанием времени наложения жгута);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е) наложение жгута без достаточных показаний (при венозном кровотечении которое можно остановить давящей повязкой).</a:t>
            </a:r>
          </a:p>
          <a:p>
            <a:pPr algn="just"/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            	 Во избежание омертвления тканей и накопления в них значительного количества токсических продуктов обмена держать жгут дольше 2 часов летом и 1 часа зимой не рекомендуется.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357166"/>
            <a:ext cx="34480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1571604" y="2000240"/>
            <a:ext cx="47598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Остановка кровотечения при повреждении сонной артерии.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2428868"/>
            <a:ext cx="9144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Наложение жгута при повреждении крупных сосудов является временной мерой и требует быстрейшего оказания врачебной помощи.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	Раненым рекомендуется давать обильное питье за исключением раненым в брюшную полость. 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Введение обезболивающих средств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	Обезболивающие средства вводятся раненым немедленно в целях предупреждения травматического шока или вывода раненого их шокового состояния. В случае легкого ранения, в целях экономии обезболивающих средств, разведчики должны воздерживаться от их применения.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В комплекте индивидуальной аптечке имеется шприц-тюбик (колпачок и корпус белого цвета) содержащий 1 миллилитр 2% раствора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промедола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4643446"/>
            <a:ext cx="40957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1928794" y="5715016"/>
            <a:ext cx="535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Шприц-тюбик с обезболивающим средством.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0" y="0"/>
            <a:ext cx="91440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Закрытие раны повязкой.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Наложение повязки, введение (употребление) антибиотиков и иммобилизация (ограничение подвижности) - мероприятие необходимое для предупреждения раневой инфекции.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Для наложения асептической (стерильной) повязки используется индивидуальный перевязочный пакет.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1428736"/>
            <a:ext cx="32385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857224" y="3786190"/>
            <a:ext cx="750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Способы наложения повязок с использованием индивидуального пакета.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1" y="0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Искусственное дыхание и закрытый массажах  сердца.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Во всех случаях при остановке дыхания и сердцебиения следует немедленно начать искусственную вентиляцию легких и закрытый массажах сердца т.к. по истечению 3-5 минут наступает смерть потерпевшего.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Для проведения искусственной вентиляции легких необходимо устранить механическую асфиксию (западание языка), предварительно очистив полость рта  с помощью пальца обмотанного куском бинта или носовым платком, повернув голову пострадавшего набок или уложив его вниз лицом.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Очистив полость рта, пострадавшего укладывают на спину, вверх лицом  и максимально запрокинув голову, подкладывают под шею валик из ткани или руку оказывающего помощь.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2071678"/>
            <a:ext cx="10001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7554" y="2214554"/>
            <a:ext cx="27622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071802" y="3500438"/>
            <a:ext cx="2372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Устранение асфиксии.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4000504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Оказывающий помощь осуществляет полный выдох изо рта в рот или изо рта в нос (последний способ более эффективен т.к. воздух не попадает в пищевод и желудок). Осуществляя выдох, необходимо зажимать нос (изо рта в рот) или рот (изо рта в нос) пострадавшего. После выдоха, оказывающий помощь  отстраняет свой рот, чтобы сделать очередной вдох и дать возможность пострадавшему осуществить пассивный выдох.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8992" y="5000636"/>
            <a:ext cx="33718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4000496" y="6357958"/>
            <a:ext cx="3620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Способы искусственного дыхания.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1" y="0"/>
            <a:ext cx="914399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Закрытый массаж сердца.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	Остановка дыхания влечет  останову деятельности сердца, при отсутствии у пострадавшего пульса, прекращения обильного кровотечения и расширения зрачков, возникает необходимость массажа сердца в комплексе с искусственной вентиляцией легких.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	Причинами остановки сердца при ранении так же  является большая потеря крови (более 1,5 литра) и травматический шок (при не смертельных ранениях). В некоторых случаях кровопотеря может осуществляться внутренним кровоизлиянием в брюшную или плевральную полость.  Закрытый массаж сердца  необходимо начинать немедленно, уложив пострадавшего на спину на ровную поверхность.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2000240"/>
            <a:ext cx="30670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14282" y="3857628"/>
            <a:ext cx="394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Закрытый (наружный) массаж сердца.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500562" y="2000240"/>
            <a:ext cx="4643438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Массаж осуществляется толчкообразными усилиями прямых рук за счет движения корпуса с частотой 2 толчка за 3 секунды. Силовой толчок должен быть плавным, перемещающим грудину на 3-4 см к позвоночнику.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Если помощь оказывается одним человеком, то в начале делается 2-5 раздуваний легких, затем производится 10-15 массажных толчков, в дальнейшем чередуется 2 раздувания легких с 3-5 толчками.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При оказании помощи двумя людьми нужно начинать с 5 раздуваний легких  и 5 толчков, чередуя в последующем 2 вдувания с  5 массажными толчками.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Противопоказанием к закрытому массажу сердца является ранение грудной клетки.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44" y="4857760"/>
            <a:ext cx="35337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0"/>
            <a:ext cx="9144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				</a:t>
            </a:r>
            <a:r>
              <a:rPr kumimoji="0" lang="ru-RU" sz="14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Устранение пневмоторакса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Открытый пневмоторакс сопровождается при проникающем ранении груди с проникновением в плевральную полость через раневое отверстие, в момент вдоха воздуха  и вытеснение его при выдохе.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Отличительным признаком пневмоторакса является свистящий и клокочущий звук, возникающий при прохождения воздуха через рану. Открытый пневмоторакс приводит к расстройству дыхания вплоть его остановки и смерти  пострадавшего.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Раненым с признаками пневмоторакса строго накладывается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окклюзивная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(герметичная) повязка, для чего используется прорезиненная оболочка индивидуального перевязочных пакета. 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Оболочка накладывается внутренней (стерильной) стороной на рану, после чего на нее накладывается  подушечка перевязочного пакета.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Окклюзивную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повязку можно накладывать, используя пленку полиэтиленового пакета, лейкопластырь, скотч и другой не пропускающий воздух материал. 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2786058"/>
            <a:ext cx="30956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57488" y="4714884"/>
            <a:ext cx="35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Окклюзивная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повязка.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-11119" y="764704"/>
            <a:ext cx="91440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ОКАЗАНИЕ ПОМОЩИ ПРИ </a:t>
            </a:r>
            <a:r>
              <a:rPr lang="ru-RU" sz="14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СОЛНЕЧНОМ И 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ТЕПЛОВОМ УДАРЕ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	 Пострадавшего эвакуируют в прохладное место (тень), расстегивают одежду, накладывают холодный компресс на лоб, затылок, паховую область, под мышки, локтевой и подколенный сгиб (места прохождения крупных кровеносных сосудов под кожей).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	Допускается обливание одежды пострадавшего водой. Пострадавшему  дается обильное питье в виде водно-солевого раствора 1/2 чайной ложки поваренной соли (пакетик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регидрона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на 1 литр воды.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ОКАЗАНИЕ ПОМОЩИ УТОПАЮЩЕМУ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	  Первая помощь утопающему заключается в очистке легких от воды и проведении искусственной вентиляции легких, а при остановке сердца, комбинированном  проведении  искусственного дыхания и закрытого массажа сердца.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296" y="3663910"/>
            <a:ext cx="18573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285984" y="5264773"/>
            <a:ext cx="457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Удаление воды из дыхательных путей.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81838"/>
            <a:ext cx="8208912" cy="466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3</a:t>
            </a:r>
            <a:r>
              <a:rPr lang="ru-RU" sz="1400" b="1" dirty="0" smtClean="0">
                <a:solidFill>
                  <a:schemeClr val="tx1"/>
                </a:solidFill>
              </a:rPr>
              <a:t> </a:t>
            </a:r>
            <a:r>
              <a:rPr lang="ru-RU" sz="1400" b="1" dirty="0">
                <a:solidFill>
                  <a:schemeClr val="tx1"/>
                </a:solidFill>
              </a:rPr>
              <a:t>вопрос: </a:t>
            </a:r>
            <a:r>
              <a:rPr lang="ru-RU" sz="1400" dirty="0">
                <a:solidFill>
                  <a:schemeClr val="tx1"/>
                </a:solidFill>
              </a:rPr>
              <a:t> Солнечный и тепловой удары. Оказание первой помощи при ожогах, общем замерзании и обморожении, при спасении утопающего. Правила переноски пострадавшего. Погрузка пострадавшего в различные виды транспорта.</a:t>
            </a: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0"/>
            <a:ext cx="9144000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	 	 ПЕРВАЯ МЕДИЦИНСКАЯ ПОМОЩЬ ПРИ ОЖОГЕ.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	 Первая помощь пострадавшему от ожогов заключается в первую очередь в тушении горящей одежды или огневых смесей зажигательных средств и эвакуации пострадавшего из очага воздействия высоких температур.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	 Тушение огня на человеке производится путем набрасывания тканевых материалов, забрасывания огня снегом (песком, грунтом), обливанием водой (окунанием в воду).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Различают четыре степени ожогов: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степень - покраснение и отек кожи;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II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степень - пузырьки наполненные желтоватой жидкостью;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III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степень - обугливание кожи (омертвение подкожной ткани);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IV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степень - обугливание тканей.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	При оказании помощи, пострадавшим от ожогов вводится обезболивающее средство (шприц тюбик с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промедолом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и накладывается стерильная не тугая повязка. При ожогах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степени повязка не накладывается. Перед наложение повязки не следует удалять с ожоговых участков остатки прилипшей несгоревшей одежды, огневых смесей и прокалывать пузыри. Пораженная поверхность лишь очищается от песка, земли и других грубых инородных тел. В теплое время года одежда с пострадавших участков снимается или разрезается вдоль швов для охлаждения, грудь пострадавшего освобождается от снаряжения, а на голову накладывается холодный компресс. С рук и пальцев пострадавшего снимаются часы (браслеты) и кольца, которые при появлении отека могут привести к сдавливанию и омертвению пораженных участков кистей.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	 На участки, обожженные зажигательными смесями на основе фосфора (зажигательно-дымовые артиллерийские снарядам или мины, бомбы) накладываются влажные повязки (5%, раствор марганцовки или чистая вода) для предотвращения самовоспламенения остатков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огнесмеси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В холодное время года принимаются меры предупреждения обморожений в связи с нарушением обмена веществ в пораженной поверхности.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ОКАЗАНИЕ ПОМОЩИ ПРИ ОБМОРОЖЕНИИ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Первая помощь при появлении первых признаков обморожения (покалывание и жжение,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побеление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кожи и онемение  пораженных участков) нужно немедленно растереть побелевшее место чистым платком, мехом шапки или воротника до покраснения кожи. Нельзя растирать обмороженный участок снегом. Растирание лучше производить в теплом помещении или полушубком (бушлатом) у костра. После оказания первой помощи на обмороженный участок наложить утепленную повязку (надеть шерстяной носок, меховые рукавицы, завязать лицо шарфом). При обморожениях  допускается растирание стоп ног или кистей рук спиртом, а обмороженные щеки, нос и уши легко массажируют смоченным в спирте ватным тампоном. Массаж спиртом производится в теплых помещениях. После расширения кожи нанести на нее питательный крем или вазелин. Если есть возможность, обмороженные участки можно поместить в воду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от +20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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до 30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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   В целях профилактики обморожений необходимо следить за состоянием одежды, обуви, носков (портянок). Влажная обувь и носки приводят к охлаждению кожи. При лыжных переходах нельзя допускать сдавливания стоп лыжными ремнями. Нужно помнить, что ранее обмороженные участки тела более чувствительны к холоду и быстрее подвергаются повторному обморожению. Для профилактики обморожений ног, на привалах следует менять влажные носки (портянки) и растирать ноги от пальцев к верху, разгибать и сгибать пальцы. </a:t>
            </a: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1" y="0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ЭВАКУАЦИЯ РАНЕНОГО ИЗ - ПОД ОГНЯ ПРОТИВНИКА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	 Эвакуация раненых разведчиков из-под огня противника в ходе выполнения задач требует быстрых, четких и слаженных действий всей разведывательной группы.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	 При эвакуации раненных следует действовать предельно быстро, не давая противнику времени оценить ситуацию и предпринять меры по блокированию и уничтожению разведгруппы.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1428736"/>
            <a:ext cx="38385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3429000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Эвакуацию раненого из-под огня наиболее целесообразно проводить под прикрытием дымовой (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дымо-пылевой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) завесы и интенсивного огня по противнику.</a:t>
            </a:r>
          </a:p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   	 Для постановки дымовой завесы применяются ручные дымовые гранаты РДГ-2Б (белого дыма) РДГ-2х (желтого дыма), зажигательно-дымовые патроны ЗДП или осколочные наступательные гранаты, образующие в момент взрыва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дымо-пылевое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облако.</a:t>
            </a:r>
          </a:p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    	В некоторых сложных ситуациях для эвакуации раненого из-под огня требуется 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эвакогруппа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 в 2-3 человека и подгруппа обеспечения.</a:t>
            </a:r>
          </a:p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072074"/>
            <a:ext cx="43243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5214950"/>
            <a:ext cx="4533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07505" y="1537766"/>
            <a:ext cx="9036496" cy="1241822"/>
          </a:xfrm>
        </p:spPr>
        <p:txBody>
          <a:bodyPr>
            <a:noAutofit/>
          </a:bodyPr>
          <a:lstStyle/>
          <a:p>
            <a:r>
              <a:rPr lang="ru-RU" sz="4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4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4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Общевоенная</a:t>
            </a:r>
            <a:r>
              <a:rPr lang="ru-RU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подготовка»</a:t>
            </a:r>
            <a:endParaRPr lang="ru-RU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94" y="13521"/>
            <a:ext cx="1022684" cy="880293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8393938" y="198933"/>
            <a:ext cx="544795" cy="46071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ru-RU" sz="27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1143000" cy="917411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1263316" y="3657707"/>
            <a:ext cx="6858000" cy="12418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750"/>
              </a:spcBef>
            </a:pPr>
            <a:r>
              <a:rPr lang="ru-RU" sz="3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 - МЕДИЦИНСКАЯ ПОДГОТОВКА</a:t>
            </a:r>
            <a:endParaRPr lang="ru-RU" sz="3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0"/>
            <a:ext cx="43338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2428860" y="1500174"/>
            <a:ext cx="43477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Способы эвакуации раненого из-под огня противника.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5562" y="2462212"/>
            <a:ext cx="39528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2357422" y="4714884"/>
            <a:ext cx="43926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Способы эвакуации раненого из-под огня противника.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0" y="0"/>
            <a:ext cx="91440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Как только раненый будет эвакуирован в ближайшее безопасное от огня противника место ему следует немедленно оказать первую помощь( в первую очередь остановить артериальное или венозное кровотечение), ввести обезболивающее. Если боевая обстановка позволяет, то раненому оказывается первая медицинская помощь в полном объеме. В сложных ситуациях боевой обстановки раненый транспортируется на пункт сбора, а подгруппа обеспечения отвлекает противника на себя, не давая ему возможности к преследованию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эвакогруппы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Первая медицинская помощь в полном объеме, в данной ситуации, оказывается немедленно, как только представиться такая возможность (группа оторвется от преследования противника).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1714488"/>
            <a:ext cx="27813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312407" y="3244334"/>
            <a:ext cx="3832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Способы  транспортировки раненого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306" y="4000504"/>
            <a:ext cx="21336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357166"/>
            <a:ext cx="29146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8926" y="2285992"/>
            <a:ext cx="31527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500298" y="4000504"/>
            <a:ext cx="3832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Способы  транспортировки раненого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285728"/>
            <a:ext cx="31718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500298" y="1857364"/>
            <a:ext cx="389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Способы  транспортировки раненого.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8" y="2500306"/>
            <a:ext cx="35814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1571604" y="4214818"/>
            <a:ext cx="650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Схема действий РГ при эвакуации раненого в тылу противника.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" y="0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1 - место ранения; 2  - разведгруппа с раненым; 3 - отвлекающая подгруппа; 4 - места проведения мероприятий затрудняющих работу розыскных собак; 5 - пункт сбора; 6 - наблюдательный пост на пункте сбора; 7 - заход отвлекающей подгруппы на пункт сбора по «улитке».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Управляющая кнопка: домой 2">
            <a:hlinkClick r:id="rId3" action="ppaction://hlinksldjump" highlightClick="1"/>
          </p:cNvPr>
          <p:cNvSpPr/>
          <p:nvPr/>
        </p:nvSpPr>
        <p:spPr>
          <a:xfrm>
            <a:off x="142844" y="6072206"/>
            <a:ext cx="785818" cy="78579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0" y="0"/>
            <a:ext cx="9144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Транспортная иммобилизация.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	Транспортная иммобилизация производится с целью создания покоя поврежденному участку тела, главным образом сломанных костей во время транспортировки раненого. Иммобилизация в значительной степени снижает дополнительное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травмирование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мягких тканей осколками костей и поражающими элементами, уменьшает боли - предотвращает развитие травматического шока.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Основные требования при проведении транспортной иммобилизации: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Перед наложением шины вводится обезболивающее средство, останавливается кровотечение,  на рану накладывается повязка.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Одежда и обувь не снимаются, являясь импровизированной прокладкой. При необходимости наложения повязки в одежде можно вырезать «окно».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Иммобилизации подвергаются не менее двух суставов, смежных с поврежденным участком конечности.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857496"/>
            <a:ext cx="44386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357554" y="4714884"/>
            <a:ext cx="25812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Иммобилизационные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средства.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44924"/>
      </p:ext>
    </p:extLst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0"/>
            <a:ext cx="40195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12" y="2357430"/>
            <a:ext cx="376237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857488" y="54292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Способы транспортной  иммобилизации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25303"/>
      </p:ext>
    </p:extLst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285728"/>
            <a:ext cx="3200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7525" y="2447925"/>
            <a:ext cx="30289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000232" y="4572008"/>
            <a:ext cx="5643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Способы транспортной  иммобилизации.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043898"/>
      </p:ext>
    </p:extLst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 вопрос</a:t>
            </a:r>
          </a:p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Основы организации профилактики травматизма в подразделении.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/>
              <a:t> </a:t>
            </a:r>
            <a:endParaRPr lang="ru-RU" dirty="0"/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" y="785794"/>
            <a:ext cx="9143999" cy="634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Основными причинами травматизма личного состава являются: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нарушения требований техники безопасности;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неисправность оружия, материальной части, отсутствие спецодежды;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недостаточная освещенность рабочих помещений, спортивных залов, низкая температура в них;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неподготовленность мест занятий по физической подготовке, неисправность спортивных снарядов;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низкая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обученность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солдат и сержантов правилам обращения с оружием, с боевой техникой;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недостаточный контроль со стороны командиров подразделений за личным составом в ходе боевой и физической подготовки, выполнения строительных и хозяйственных работ;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личная недисциплинированность военнослужащих, наличие неуставных взаимоотношений;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нарушение правил дорожного движения, эксплуатации автомобилей, недостатки в организации парковой службы;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употребление спиртных напитков, дисциплинарные нарушения.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400" dirty="0" smtClean="0"/>
              <a:t>	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Мероприятия по предупреждению травматизма заложены в обязанности 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всех без исключения должностных лиц воинской части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. </a:t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Предупреждение травматизма организуется лично командирами подразделений и достигается системой подготовки личного состава к мероприятиям боевой подготовки и хозяйственной деятельности, а также постоянным контролем за личным составом в ходе его повседневной деятельности. </a:t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Осуществлять меры по предупреждению гибели и травматизма личного состава Вооруженных Сил Российской Федерации 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с учетом особенностей и характера выполняемых задач 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по видам деятельности войск (сил): при организации и несении боевого дежурства определять необходимые требования безопасности, соответствующие степеням боевой готовности, позволяющие своевременно выполнять внезапно возникающие задачи.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	Допуск 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военнослужащих к несению боевого дежурства осуществлять после обучения их безопасным методам выполнения функциональных обязанностей на своих рабочих местах, действиям в аварийных и нештатных 	ситуациях, правилам оказания первой доврачебной помощи пострадавшим при несчастных случаях.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> 	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При работе с вооружением и военной техникой обеспечивать ее проведение в строгом соответствии с установленными технологическими требованиями. </a:t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Допуск личного состава на право управления техническими средствами, выполнения работ по их обслуживанию и ремонту осуществлять только после обучения и сдачи зачета 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на право самостоятельной работы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. </a:t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В  воинских частях, учреждениях, военно-учебных заведениях, на предприятиях и в организациях Министерства обороны Российской Федерации 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определить перечень работ с повышенной опасностью,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 учитывающий специфику их выполнения и меры по обеспечению безопасности личного состава; при планировании и организации боевой подготовки предусматривать меры по обеспечению безопасности и определять ответственных должностных лиц за их выполнение. </a:t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Особое внимание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 обращать на подбор и профессиональную подготовку руководителей занятий, оборудование и подготовку мест их проведения, исправность вооружения и военной техники, средств имитации, укомплектованность подразделений и умение личного состава соблюдать требования безопасности в ходе занятий по различным видам боевой подготовки.</a:t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При организации несения личным 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составом караульной и внутренней служб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 особое внимание обращать на соблюдение требований безопасности при обращении с оружием, психологическую готовность каждого военнослужащего к выполнению задач караульной и внутренней служб, обеспечение систематического контроля за выполнением должностными лицами суточного наряда своих функциональных обязанностей. Личный состав, допущенный к несению караульной службы, должен быть 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обучен 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правилам обращения с оружием и боеприпасами, знать и строго соблюдать порядок заряжания оружия, требования безопасности при его применении.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1477566" indent="0" algn="ctr">
              <a:lnSpc>
                <a:spcPct val="100000"/>
              </a:lnSpc>
              <a:buNone/>
            </a:pPr>
            <a:endParaRPr lang="ru-RU" sz="2700" b="1" dirty="0"/>
          </a:p>
          <a:p>
            <a:pPr marL="0" indent="0" algn="ctr">
              <a:buNone/>
            </a:pPr>
            <a:endParaRPr lang="ru-RU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 - МЕДИЦИНСКАЯ ПОДГОТОВКА</a:t>
            </a:r>
          </a:p>
          <a:p>
            <a:pPr marL="0" indent="0" algn="ctr">
              <a:buNone/>
            </a:pPr>
            <a:endParaRPr lang="ru-RU" sz="27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2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1: </a:t>
            </a:r>
            <a:r>
              <a:rPr lang="ru-RU" sz="3000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медицинская помощь при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травмах </a:t>
            </a:r>
          </a:p>
          <a:p>
            <a:pPr marL="0" indent="0" algn="ctr">
              <a:buNone/>
            </a:pPr>
            <a:endParaRPr lang="ru-RU" sz="3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№ 1: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медицинская помощь при травмах</a:t>
            </a:r>
          </a:p>
          <a:p>
            <a:pPr marL="0" indent="0" algn="ctr">
              <a:buNone/>
            </a:pPr>
            <a:endParaRPr lang="ru-RU" sz="27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140" y="7996"/>
            <a:ext cx="1022684" cy="880293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8356544" y="217785"/>
            <a:ext cx="544795" cy="46071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ru-RU" sz="27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ru-RU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83" y="-54305"/>
            <a:ext cx="1143000" cy="9174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021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1" y="0"/>
            <a:ext cx="9143999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    		   Обратить особое внимание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 профилактическую работу с военнослужащими и лицами гражданского персонала, имеющими личный автотранспорт,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 контроль за оборудованием водоемов и организацией купания подчиненного личного состава,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 организацию контрольно-пропускного режима на территориях воинских частей, гарнизонов и жилых городков,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 предупреждение конфликтных ситуаций между военнослужащими и местным населением,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 профилактику суицидальных проявлений со стороны отдельных военнослужащих.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Приказом по части создается 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комиссия по безопасности воинской службы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во главе с одним из заместителей командира.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комиссию входят: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представители воспитательных органов,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технической, медицинской, автомобильной и других тыловых служб.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Ежеквартально комиссия  на заседаниях анализирует состояние травматизма в части и составляет доклад на имя командира с выводами и предложениями. Периодически организуется в части проверка состояния техники безопасности при выполнении различных работ, на занятиях. Результаты проверок докладываются командиру для принятия решения. Каждая травма с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трудопотерей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расследуется 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части комиссией по профилактике травматизма. Результаты расследования и меры, принятые по каждому отдельному случаю, докладываются командиру части. 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 случаях тяжелых травм, гибели военнослужащих, травм с подозрением на умышленное их причинение, 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начальник медицинской службы обязан доложить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в органы военной прокуратуры.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Управляющая кнопка: домой 2">
            <a:hlinkClick r:id="rId3" action="ppaction://hlinksldjump" highlightClick="1"/>
          </p:cNvPr>
          <p:cNvSpPr/>
          <p:nvPr/>
        </p:nvSpPr>
        <p:spPr>
          <a:xfrm>
            <a:off x="142844" y="6072206"/>
            <a:ext cx="785818" cy="78579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Приложение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Табельные медицинские средства индивидуальной защиты, порядок их использования.</a:t>
            </a:r>
          </a:p>
          <a:p>
            <a:r>
              <a:rPr lang="ru-RU" dirty="0" smtClean="0"/>
              <a:t> </a:t>
            </a:r>
            <a:endParaRPr lang="ru-RU" dirty="0"/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0" y="785794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Аптечка индивидуальная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(АИ). Предназначение, порядок и правила пользования.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Аптечка индивидуальная - набор средств медицинской самопомощи военнослужащего. Аптечка предназначена для предупреждения или снижения поражающего действия различных видов современного оружия, а также для оказания первой медицинской помощи при поражениях личного состава.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Содержимое аптечки (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шприц-тюбики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и пеналы) размещено в пластмассовой коробке и удерживается внутренними перегородками корпуса. Каждое лекарственное средство в аптечке находится в строго определенном месте, порядок размещения указан на внутренней стороне крышки.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http://bpsold.narod.ru/files/vmp/vmp-ok-01/img/006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775" y="2566987"/>
            <a:ext cx="360045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4549676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В гнезде 1 имеется шприц-тюбик (с красным колпачком), содержащий антидот (противоядие) против фосфорорганических отравляющих веществ (VX, зарин, зоман).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Гнездо 2 - резервное, оно в некоторых аптечках может иметь такой же шприц-тюбик, как в гнезде 1. Вместо шприц тюбиков в гнездах 1 и 2 могут быть вложены шприцы автоматические многоразового пользования с несколькими насадочными частями, содержащими антидот против фосфорорганических отравляющих веществ.</a:t>
            </a:r>
          </a:p>
          <a:p>
            <a:pPr algn="just"/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0" y="0"/>
            <a:ext cx="9144000" cy="634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В гнезде 3 находится шприц-тюбик (с белым колпачком), содержащий противоболевое средство, которое вводится под кожу для уменьшения боли при ранениях, ожогах и переломах.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В гнезде 4 в двух пеналах малинового цвета содержится 12 таблеток радиозащитного средства. При угрозе облучения проникающей радиацией, при действиях на местности, зараженной радиоактивными продуктами ядерного взрыва, принимается сразу шесть таблеток. Эта доза эффективна в течение 4–5 ч. Если действия и дальше будут продолжаться на зараженной местности, необходимо принять остальные шесть таблеток.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В гнезде 5 в двух белых пеналах прямоугольной формы содержится по восемь таблеток противобактериального средства. При ранениях, ожогах или угрозе бактериологического (биологического) заражения принимается одновременно восемь таблеток препарата, через 6–8 ч – повторно восемь таблеток из второго пенала.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Гнездо 6 – резервное.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В гнезде 7 в круглом ребристом пенале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голубого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цвета содержатся таблетки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этаперазина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противорвотного средства. Его принимают по одной таблетке в случаях появления признаков первичной реакции на радиоактивное облучение (тошнота, рвота), а также при возникновении этих расстройств в результате контузии или ранения.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Для использования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шприц-тюбика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необходимо :</a:t>
            </a:r>
          </a:p>
          <a:p>
            <a:pPr algn="just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извлечь шприц-тюбик из аптечки;</a:t>
            </a:r>
          </a:p>
          <a:p>
            <a:pPr algn="just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одной рукой взяться за ребристый ободок канюли, другой - за корпус 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и повернуть корпус по ходу часовой стрелки до упора - для прокола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мембраны;</a:t>
            </a:r>
          </a:p>
          <a:p>
            <a:pPr algn="just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взять шприц-тюбик за канюлю, снять колпачок, защищающий 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иглу;</a:t>
            </a:r>
          </a:p>
          <a:p>
            <a:pPr algn="just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удерживая шприц-тюбик за ребристый ободок канюли и не сжимая 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пальцами тюбика, ввести иглу в мягкие ткани бедра, ягодицы или 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плеча (можно через одежду) до канюли;</a:t>
            </a:r>
          </a:p>
          <a:p>
            <a:pPr algn="just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выдавить содержимое тюбика, сжимая его корпус;</a:t>
            </a:r>
          </a:p>
          <a:p>
            <a:pPr lvl="2" algn="just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не разжимая пальцев, извлечь иглу.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 descr="http://bpsold.narod.ru/files/vmp/vmp-ok-01/img/007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3500438"/>
            <a:ext cx="287655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Средство при отравлении ФОВ - содержимое одного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шприц-тюбика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с красным колпачком следует применять при первых признаках поражения: нарушении зрения, затруднении дыхания, слюнотечении. Чем раньше применен антидот, тем выше его эффективность. Второй шприц-тюбик с красным колпачком использовать через 5-7 мин после введения содержимого первого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шприц-тюбика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в тех случаях, когда признаки поражения продолжают нарастать (усиливаться).</a:t>
            </a:r>
          </a:p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	Пакет перевязочный медицинский индивидуальный стерильный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(ППИ). Предназначение, порядок и правила пользования.</a:t>
            </a:r>
          </a:p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Пакет перевязочный индивидуальный стерильный (ППИ) предназначен для оказания само- и взаимопомощи на месте ранения. Пакет состоит из бинта и двух прошитых ватно-марлевых подушечек, сложенных в два раза. Одна из подушечек укреплена на бинте неподвижно, другую можно легко перемещать.</a:t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Пакет упакован в две оболочки: наружную прорезиненную, и внутреннюю бумажную (пергамент в три слоя). В складках бумажной оболочки находится английская булавка. Содержимое пакета стерильно.</a:t>
            </a:r>
          </a:p>
          <a:p>
            <a:pPr algn="just"/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 descr="http://bpsold.narod.ru/files/vmp/vmp-ok-01/img/008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000372"/>
            <a:ext cx="28194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071934" y="2786058"/>
            <a:ext cx="50720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Порядок вскрытия пакета перевязочного индивидуального :</a:t>
            </a:r>
          </a:p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Наружную оболочку разрывают по имеющемуся надрезу.</a:t>
            </a:r>
          </a:p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Извлекают булавку и перевязочный материал, упакованный в бумажную оболочку.</a:t>
            </a:r>
          </a:p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Бумажную оболочку снимают с помощью разрезной нитки.</a:t>
            </a:r>
          </a:p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Повязку разворачивают таким образом, чтобы не касаться руками тех поверхностей ватно-марлевых подушечек, которые будут прилегать к ране. Ватно-марлевые подушечки берут руками только со стороны прошитой цветными нитками.</a:t>
            </a:r>
          </a:p>
          <a:p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7207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Индивидуальный перевязочный пакет и порядок его вскрытия:</a:t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а – порядок вскрытия пакета; б – пакет в развернутом виде; 1 – неподвижная подушечка; 2 – подвижная подушечка; 3 – бинт; 4 – начало бинта; 5 – головка бинта; 6 – цветные нитки.</a:t>
            </a:r>
          </a:p>
          <a:p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1" y="0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Применение пакета перевязочного индивидуального для оказания первой помощи: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Если повязку накладывают на одну рану, вторую подушечку следует уложить поверх первой (рис. 4 б).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Если повязку накладывают на две раны, то подвижную подушечку отодвигают от неподвижной на такое расстояние, чтобы можно было закрыть обе раны (рис. 4 а).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Подушечки удерживают на ранах с помощью бинта.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Конец бинта закрепляют булавкой на поверхности повязки или завязывают.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Наружную прорезиненную оболочку ППИ применяют для наложения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окклюзионной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повязки при проникающем ранении грудной клетки.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 descr="http://bpsold.narod.ru/files/vmp/vmp-ok-01/img/009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1643050"/>
            <a:ext cx="43243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3643314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Перевязка раны с применением пакета перевязочного индивидуального:</a:t>
            </a:r>
            <a:r>
              <a:rPr kumimoji="0" 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 – перевязка двух ран; б – перевязка одной раны.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143380"/>
            <a:ext cx="9144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Общие правила наложения бинтовой повязки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Бинтовая повязка, на какую бы часть тела она ни накладывалась, может быть правильно выполнена только при соблюдении основных правил:</a:t>
            </a:r>
            <a:br>
              <a:rPr lang="ru-RU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1. Больного следует уложить или усадить в удобное положение, чтобы бинтуемая область тела была неподвижна и доступна.</a:t>
            </a:r>
            <a:br>
              <a:rPr lang="ru-RU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случаях ранений головы, шеи, груди, верхних конечностей, если позволяет состояние раненого, повязку удобнее накладывать усадив пострадавшего. При ранении живота, области таза и верхних отделов бедра, повязка накладывается в положении лежа на спине, а таз пострадавшего следует приподнять, подложив под крестец сверток 		из одежды или скатку шинели.</a:t>
            </a:r>
            <a:br>
              <a:rPr lang="ru-RU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2. Бинтуемая часть конечности должна находится в положении, в каком она будет 				находиться после наложения повязки.</a:t>
            </a:r>
            <a:endParaRPr lang="ru-RU" sz="1400" dirty="0"/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1" y="0"/>
            <a:ext cx="9143999" cy="698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Для плечевого сустава – это слегка отведенное положение плеча, для локтевого сустава – согнутое под прямым углом предплечье. Область тазобедренного сустава бинтуют при выпрямленном положении конечности, коленного сустава - конечность слегка согнута в суставе, голеностопного сустава – стопа устанавливается под углом 90 градусов к голени.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3. Бинтующий должен стоять лицом к больному, чтобы иметь возможность вести наблюдение за его состоянием и избегать ненужного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травмирования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при наложении повязки.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4. Ширина бинта выбирается соответственно размерам раны и бинтуемого сегмента тела.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5. Бинт раскатывают слева направо, против часовой стрелки. Головку бинта, как правило, держат в правой руке, а свободный конец – в левой.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Исключение составляют: повязка на левый глаз, повязка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Дезо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на правую руку, колосовидные повязки на правый плечевой и тазобедренный суставы и первый палец правой стопы. При наложении этих повязок бинт раскатывают справа налево.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6.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Бинтование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всегда производят от периферии к центру (снизу вверх).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7.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Бинтование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начинают с 2-3 закрепляющих туров (т.е. круговых витков) бинта. Закрепляющие туры накладываются на наиболее узкую неповрежденную область тела около раны.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8. Каждый последующий оборот бинта должен перекрывать предыдущий на половину или на две трети его ширины.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9. Бинт раскатывают не отрывая его головки от поверхности тела, что обеспечивает равномерное натяжение бинта на всем протяжении повязки.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10. Если бинт израсходован, а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бинтование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необходимо продолжить, тогда под конец бинта подкладывают начало нового и укрепляют круговым туром; затем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бинтование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продолжают.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11.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Бинтование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рекомендуется завершать 2-3 круговыми турами наложенными в проекции закрепляющих туров, с которых начиналось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бинтование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12. Повязка завершается надежным закреплением конца бинта.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Конец бинта разрезают (разрывают) продольно, полученные полосы перекрещивают между собой, затем обводят вокруг бинтуемого сегмента и завязывают узлом. Закрепить конец бинта можно также английской булавкой, полосками лейкопластыря, прошить нитками, либо продернуть кровоостанавливающим зажимом сквозь туры бинта и завязать узлом.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13. Узел, которым закреплен конец бинта не должен находиться: в проекции раны (другого 			повреждения), на затылочной и височной области, на спине, на подошвенной</a:t>
            </a:r>
            <a:r>
              <a:rPr kumimoji="0" 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				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поверхности стопы, на 	ладонной поверхности кисти.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0" y="0"/>
            <a:ext cx="91440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Пакет противохимический индивидуальный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(ИПП-8). Предназначение, порядок и правила пользования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Индивидуальный противохимический пакет ИПП-8 предназначен для оснащения личного состава.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Пакет ИПП-8 рассчитан на оказание первой помощи в порядке само- и взаимопомощи при поражении капельножидкими отравляющими веществами.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ИПП-8 обеспечивает проведение частичной санитарной обработки открытых участков кожных покровов и непосредственно прилегающих к ним участков обмундирования, зараженных капельножидкими отравляющими веществами.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Пакет состоит из плоского стеклянного флакона емкостью 200 мл, заполненного универсальным дегазирующим раствором, четырех ватно-марлевых тампонов и памятки о правилах использования пакета.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 descr="http://bpsold.narod.ru/files/vmp/vmp-ok-01/img/010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285992"/>
            <a:ext cx="38862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929190" y="2143116"/>
            <a:ext cx="42148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Индивидуальный противохимический пакет ИПП-8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Характеристика пакета ИПП-8: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Количество дегазатора во флаконе обеспечивает обработку 1500-2000 см2 поверхности тела. Объем дегазирующей рецептуры – 135 мл. Упаковка - полиэтиленовая оболочка. Масса - 250 г. Время приведения пакета в действие – 25-35 с. Продолжительность обработки – 1,5-2 мин.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0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Пантоцид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Предназначение, порядок и правила пользования</a:t>
            </a:r>
            <a:r>
              <a:rPr lang="ru-RU" sz="1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Таблетки </a:t>
            </a:r>
            <a:r>
              <a:rPr kumimoji="0" 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пантоцида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предназначены для обеззараживания воды.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Одна таблетка рассчитана на обеззараживание одной фляги воды (1 литра). Если вода мутная, во флягу необходимо добавить две таблетки.</a:t>
            </a:r>
            <a:r>
              <a:rPr kumimoji="0" 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Вода пригодна для питья через 40– 50 мин после полного растворения таблеток.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Аптечка войсковая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(АВ). Предназначение, порядок и правила пользования ими</a:t>
            </a:r>
            <a:r>
              <a:rPr kumimoji="0" 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Аптечка АВ – войсковая предназначена для оснащения боевых машин и военной техники на колесном и гусеничном ходу.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Аптечка рассчитана на оказание первой помощи в порядке само- и взаимопомощи 3-4 раненым и обожженным из числа членов экипажей (расчетов) боевых машин и военной техники.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 descr="http://bpsold.narod.ru/files/vmp/vmp-ok-01/img/011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1857364"/>
            <a:ext cx="43243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4071942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Аптечка содержит: антисептическое средство (йода 5% спиртовой раствор по 1 мл), раздражающее средство (аммиака 10% раствор по 1 мл), средство для обеззараживания воды («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Пантоцид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» в таблетках по 0,0082), перевязочные средства (бинт марлевый стерильный, повязки медицинские малые, косынка медицинская), жгут кровоостанавливающий, булавки безопасные.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Масса аптечки войсковой – 800 г.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142844" y="6072206"/>
            <a:ext cx="785818" cy="78579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ВОЕННО - МЕДИЦИНСКАЯ ПОДГОТОВКА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017952"/>
            <a:ext cx="9144000" cy="0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352"/>
            <a:ext cx="1143000" cy="9174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64550"/>
            <a:ext cx="1022684" cy="880293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8409708" y="179031"/>
            <a:ext cx="544795" cy="46071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ru-RU" sz="27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ru-RU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05539" y="1207308"/>
            <a:ext cx="4732922" cy="637515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ru-RU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27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89497" y="2003223"/>
            <a:ext cx="8765006" cy="1209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Немедленное прекращение воздействия травмирующего фактора. Оказание первой помощи при переломах.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58874" y="3361354"/>
            <a:ext cx="8765006" cy="97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Способы временной остановки кровотечения. Особенности наложения повязок при проникающих ранениях. Остановка дыхания.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58874" y="4521839"/>
            <a:ext cx="8765006" cy="107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Солнечный и тепловой удары. Оказание первой помощи при ожогах, общем замерзании и обморожении, при спасении утопающего. Правила переноски пострадавшего. Погрузка пострадавшего в различные виды транспорта.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58874" y="5732200"/>
            <a:ext cx="8765006" cy="72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Основы организации профилактики травматизма в подразделении.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253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graphicFrame>
        <p:nvGraphicFramePr>
          <p:cNvPr id="3" name="Схема 2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>
    <p:pull dir="rd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0" y="10772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 вопрос</a:t>
            </a:r>
          </a:p>
          <a:p>
            <a:pPr algn="ctr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Немедленное прекращение воздействия травмирующего фактора. Оказание первой помощи при переломах.</a:t>
            </a: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dirty="0" smtClean="0"/>
              <a:t> </a:t>
            </a:r>
            <a:endParaRPr lang="ru-RU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14356"/>
            <a:ext cx="9144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	При оказании первой медицинской помощи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, прежде всего, необходимо прекратить воздействие на организм пострадавшего поражающих факторов: вынести его из горящего здания, потушить на нем горящую или тлеющую одежду; освободить из-под завала, от воздействия электрического тока; в случае пребывания пораженного на местности, зараженной отравляющими веществами, немедленно надеть на него противогаз или заменить имеющийся на исправный.</a:t>
            </a:r>
          </a:p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	При угрожающих жизни поражениях—артериальном кровотечении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, тяжелом отравлении ОВ, прекращении дыхания и сердцебиения, шоке или удушье, проникающем в грудную полость ранении — немедленно приступить к спасению пострадавшего: остановить кровотечение, ввести антидот —противоядие ОВ, наложить непроницаемую для воздуха герметическую повязку, приступить к непрямому массажу сердца, искусственному дыханию. Оказывать первую медицинскую помощь пораженному необходимо не только быстро, но и бережно, не причиняя боли.</a:t>
            </a:r>
          </a:p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Неотложные мероприятия своевременной первой медицинской помощи должны проводиться в первые секунды, десятки секунд, минуту, считанные минуты после поражения. К ним относятся:</a:t>
            </a:r>
          </a:p>
          <a:p>
            <a:pPr lvl="0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тушение попавшего на тело или одежду человека напалма; </a:t>
            </a:r>
          </a:p>
          <a:p>
            <a:pPr lvl="0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сбрасывание или тушение на пораженном горящей одежды; </a:t>
            </a:r>
          </a:p>
          <a:p>
            <a:pPr lvl="0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остановка наружного кровотечения из крупных артерий (сонной, бедренной, подколенной, подмышечной, плечевой и др.); </a:t>
            </a:r>
          </a:p>
          <a:p>
            <a:pPr lvl="0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извлечение и фиксация запавшего языка и другие способы восстановления проходимости верхних дыхательных путей; </a:t>
            </a:r>
          </a:p>
          <a:p>
            <a:pPr lvl="0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прием (введение) антидота ФОВ при отравлении в легкой, средней и особенно в тяжелой степени; </a:t>
            </a:r>
          </a:p>
          <a:p>
            <a:pPr lvl="0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частичная санитарная обработка при попадании на открытые участки тела неизвестного отравляющего вещества (предположительно V-газов); </a:t>
            </a:r>
          </a:p>
          <a:p>
            <a:pPr lvl="0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надевание противогаза в атмосфере, зараженной отравляющими веществами; </a:t>
            </a:r>
          </a:p>
          <a:p>
            <a:pPr lvl="0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освобождение пораженного от электрического напряжения (отбрасывание провода и др.); </a:t>
            </a:r>
          </a:p>
          <a:p>
            <a:pPr lvl="3">
              <a:buFont typeface="Arial" pitchFamily="34" charset="0"/>
              <a:buChar char="•"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проведение непрямого массажа сердца, искусственного дыхания способами «изо рта в рот », «изо 		рта в нос», а в атмосфере, зараженной отравляющими веществами, — способом 			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Каллистова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442130"/>
            <a:ext cx="6000760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F1114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Срочные мероприятия своевременной первой медицинской помощи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F1114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следует проводить в течение первых 20-30 мин после поражения. 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F1114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Опасность кровотечения определяется величиной кровопотери, которая зависит от интенсивности и длительности кровотечения. Особенно опасна кровопотеря у детей и стариков.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F1114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Различают два вида остановки артериального кровотечения: временную и окончательную; первая производится на месте поражения, вторая — в ходе оказания первой врачебной помощи.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F1114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Признаками внутреннего кровотечения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F1114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являются боль в области кровотечения (печень, селезенка, почки и др.), бледность кожных покровов, общая слабость, головокружение, потеря сознания, частый слабый пульс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F1114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Поскольку при оказании первой медицинской помощи добиться остановки внутреннего кровотечения невозможно, пораженного надо как можно быстрее доставить в медицинский пункт, обеспечив строгий покой и предельно щадящую транспортировку; на область кровотечения необходимо положить пузырь со льдом или холодной водой.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98" y="332656"/>
            <a:ext cx="2895600" cy="413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450057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	Венозное кровотечение наблюдается при повреждении крупных вен и характеризуется обильным кровотечением крови темного цвета под небольшим давлением. Основными способами остановки венозного кровотечения в рамках оказания первой медицинской помощи являются тугая повязка с тампонадой поврежденного участка вены, а в некоторых случаях наложение жгута ниже места повреждения. Артериальное кровотечение характеризуется вытеканием алой крови под значительным пульсирующим давлением (в такт работы сердца), что быстро приводит к обескровливанию организма. В рамках первой медицинской помощи необходимо немедленно 	остановить артериальное кровотечение кольцевым прижатием сосуда с последующим наложением 		жгута.</a:t>
            </a:r>
          </a:p>
          <a:p>
            <a:pPr algn="just"/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ru-RU" sz="1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0"/>
            <a:ext cx="8208912" cy="466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2 вопрос: </a:t>
            </a:r>
            <a:r>
              <a:rPr lang="ru-RU" sz="1400" dirty="0">
                <a:solidFill>
                  <a:schemeClr val="tx1"/>
                </a:solidFill>
              </a:rPr>
              <a:t> Способы временной остановки кровотечения. Особенности наложения повязок при проникающих ранениях. Остановка дыхания. </a:t>
            </a: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142852"/>
            <a:ext cx="442912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85852" y="1785926"/>
            <a:ext cx="606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Сгибаем в суставах  с давящим валиком (при отсутствии поражения костей).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8100" y="2214562"/>
            <a:ext cx="14478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14678" y="4714884"/>
            <a:ext cx="369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Места и способы наложения жгута.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214290"/>
            <a:ext cx="30289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1571604" y="2000240"/>
            <a:ext cx="535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Наложение импровизированного жгута.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3637" y="2538412"/>
            <a:ext cx="42767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143240" y="4714884"/>
            <a:ext cx="227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Наложение закрутки.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 dir="rd"/>
    <p:sndAc>
      <p:stSnd>
        <p:snd r:embed="rId2" name="click.wav"/>
      </p:stSnd>
    </p:sndAc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647</TotalTime>
  <Words>5102</Words>
  <Application>Microsoft Office PowerPoint</Application>
  <PresentationFormat>Экран (4:3)</PresentationFormat>
  <Paragraphs>238</Paragraphs>
  <Slides>37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Lucida Sans Unicode</vt:lpstr>
      <vt:lpstr>Symbol</vt:lpstr>
      <vt:lpstr>Times New Roman</vt:lpstr>
      <vt:lpstr>Verdana</vt:lpstr>
      <vt:lpstr>Wingdings 2</vt:lpstr>
      <vt:lpstr>Wingdings 3</vt:lpstr>
      <vt:lpstr>Открытая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Сергей Александович</dc:creator>
  <cp:lastModifiedBy>Пользователь</cp:lastModifiedBy>
  <cp:revision>112</cp:revision>
  <dcterms:created xsi:type="dcterms:W3CDTF">2015-03-03T08:08:05Z</dcterms:created>
  <dcterms:modified xsi:type="dcterms:W3CDTF">2020-11-11T07:05:07Z</dcterms:modified>
</cp:coreProperties>
</file>